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87" r:id="rId3"/>
    <p:sldId id="258" r:id="rId4"/>
    <p:sldId id="271" r:id="rId5"/>
    <p:sldId id="300" r:id="rId6"/>
    <p:sldId id="309" r:id="rId7"/>
    <p:sldId id="273" r:id="rId8"/>
    <p:sldId id="299" r:id="rId9"/>
    <p:sldId id="268" r:id="rId10"/>
    <p:sldId id="298" r:id="rId11"/>
    <p:sldId id="316" r:id="rId12"/>
    <p:sldId id="310" r:id="rId13"/>
    <p:sldId id="301" r:id="rId14"/>
    <p:sldId id="295" r:id="rId15"/>
    <p:sldId id="303" r:id="rId16"/>
    <p:sldId id="272" r:id="rId17"/>
    <p:sldId id="293" r:id="rId18"/>
    <p:sldId id="259" r:id="rId19"/>
    <p:sldId id="269" r:id="rId20"/>
    <p:sldId id="292" r:id="rId21"/>
    <p:sldId id="308" r:id="rId22"/>
    <p:sldId id="296" r:id="rId23"/>
    <p:sldId id="312" r:id="rId24"/>
    <p:sldId id="307" r:id="rId25"/>
    <p:sldId id="318" r:id="rId26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8" autoAdjust="0"/>
    <p:restoredTop sz="9466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3.0/e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4941888"/>
            <a:ext cx="5472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t-EE" sz="1600">
                <a:solidFill>
                  <a:srgbClr val="7F7F7F"/>
                </a:solidFill>
              </a:rPr>
              <a:t>Avaldatud Creative Commonsi litsentsi „</a:t>
            </a:r>
            <a:r>
              <a:rPr lang="fi-FI" sz="1600">
                <a:solidFill>
                  <a:srgbClr val="7F7F7F"/>
                </a:solidFill>
              </a:rPr>
              <a:t>Autorile viitamine + </a:t>
            </a:r>
            <a:r>
              <a:rPr lang="et-EE" sz="1600">
                <a:solidFill>
                  <a:srgbClr val="7F7F7F"/>
                </a:solidFill>
              </a:rPr>
              <a:t>j</a:t>
            </a:r>
            <a:r>
              <a:rPr lang="fi-FI" sz="1600">
                <a:solidFill>
                  <a:srgbClr val="7F7F7F"/>
                </a:solidFill>
              </a:rPr>
              <a:t>agamine</a:t>
            </a:r>
            <a:r>
              <a:rPr lang="et-EE" sz="1600">
                <a:solidFill>
                  <a:srgbClr val="7F7F7F"/>
                </a:solidFill>
              </a:rPr>
              <a:t> </a:t>
            </a:r>
            <a:r>
              <a:rPr lang="fi-FI" sz="1600">
                <a:solidFill>
                  <a:srgbClr val="7F7F7F"/>
                </a:solidFill>
              </a:rPr>
              <a:t> samadel tingimustel 3.0 Eesti (CC BY-SA 3.0</a:t>
            </a:r>
            <a:r>
              <a:rPr lang="et-EE" sz="1600">
                <a:solidFill>
                  <a:srgbClr val="7F7F7F"/>
                </a:solidFill>
              </a:rPr>
              <a:t>)“ alusel, vt </a:t>
            </a:r>
            <a:r>
              <a:rPr lang="et-EE" sz="1600">
                <a:solidFill>
                  <a:srgbClr val="7F7F7F"/>
                </a:solidFill>
                <a:hlinkClick r:id="rId2"/>
              </a:rPr>
              <a:t>http://creativecommons.org/licenses/by-sa/3.0/ee/</a:t>
            </a:r>
            <a:endParaRPr lang="et-EE" sz="1600">
              <a:solidFill>
                <a:srgbClr val="7F7F7F"/>
              </a:solidFill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640080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 dirty="0"/>
          </a:p>
        </p:txBody>
      </p:sp>
      <p:sp>
        <p:nvSpPr>
          <p:cNvPr id="11" name="Teksti kohatäide 10"/>
          <p:cNvSpPr>
            <a:spLocks noGrp="1"/>
          </p:cNvSpPr>
          <p:nvPr>
            <p:ph type="body" sz="quarter" idx="12"/>
          </p:nvPr>
        </p:nvSpPr>
        <p:spPr>
          <a:xfrm>
            <a:off x="684213" y="3141663"/>
            <a:ext cx="2159000" cy="71913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410825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pilti + 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5" name="Pildi kohatäide 4"/>
          <p:cNvSpPr>
            <a:spLocks noGrp="1"/>
          </p:cNvSpPr>
          <p:nvPr>
            <p:ph type="pic" sz="quarter" idx="10"/>
          </p:nvPr>
        </p:nvSpPr>
        <p:spPr>
          <a:xfrm>
            <a:off x="467544" y="1052737"/>
            <a:ext cx="3960440" cy="2952328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467544" y="5949280"/>
            <a:ext cx="3960440" cy="6665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2"/>
          </p:nvPr>
        </p:nvSpPr>
        <p:spPr>
          <a:xfrm>
            <a:off x="467544" y="4149080"/>
            <a:ext cx="3960440" cy="1584176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7" name="Pildi kohatäide 4"/>
          <p:cNvSpPr>
            <a:spLocks noGrp="1"/>
          </p:cNvSpPr>
          <p:nvPr>
            <p:ph type="pic" sz="quarter" idx="13"/>
          </p:nvPr>
        </p:nvSpPr>
        <p:spPr>
          <a:xfrm>
            <a:off x="4716016" y="1052736"/>
            <a:ext cx="3960440" cy="2952328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9" name="Teksti kohatäide 3"/>
          <p:cNvSpPr>
            <a:spLocks noGrp="1"/>
          </p:cNvSpPr>
          <p:nvPr>
            <p:ph type="body" sz="quarter" idx="14"/>
          </p:nvPr>
        </p:nvSpPr>
        <p:spPr>
          <a:xfrm>
            <a:off x="4716016" y="4149080"/>
            <a:ext cx="3960440" cy="1584176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213956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486400" cy="354162"/>
          </a:xfrm>
          <a:noFill/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688" y="5229200"/>
            <a:ext cx="4968552" cy="943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0" name="Teksti kohatäide 9"/>
          <p:cNvSpPr>
            <a:spLocks noGrp="1"/>
          </p:cNvSpPr>
          <p:nvPr>
            <p:ph type="body" sz="quarter" idx="10"/>
          </p:nvPr>
        </p:nvSpPr>
        <p:spPr>
          <a:xfrm>
            <a:off x="1763688" y="6237288"/>
            <a:ext cx="4824436" cy="3603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117873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pilti + tekst, paigu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5" name="Pildi kohatäide 4"/>
          <p:cNvSpPr>
            <a:spLocks noGrp="1"/>
          </p:cNvSpPr>
          <p:nvPr>
            <p:ph type="pic" sz="quarter" idx="10"/>
          </p:nvPr>
        </p:nvSpPr>
        <p:spPr>
          <a:xfrm>
            <a:off x="467544" y="1052737"/>
            <a:ext cx="3960440" cy="2952328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467544" y="5949280"/>
            <a:ext cx="3960440" cy="6665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2"/>
          </p:nvPr>
        </p:nvSpPr>
        <p:spPr>
          <a:xfrm>
            <a:off x="467544" y="4149080"/>
            <a:ext cx="3960440" cy="1584176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7" name="Pildi kohatäide 4"/>
          <p:cNvSpPr>
            <a:spLocks noGrp="1"/>
          </p:cNvSpPr>
          <p:nvPr>
            <p:ph type="pic" sz="quarter" idx="13"/>
          </p:nvPr>
        </p:nvSpPr>
        <p:spPr>
          <a:xfrm>
            <a:off x="4716016" y="2780928"/>
            <a:ext cx="3960440" cy="2952328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9" name="Teksti kohatäide 3"/>
          <p:cNvSpPr>
            <a:spLocks noGrp="1"/>
          </p:cNvSpPr>
          <p:nvPr>
            <p:ph type="body" sz="quarter" idx="14"/>
          </p:nvPr>
        </p:nvSpPr>
        <p:spPr>
          <a:xfrm>
            <a:off x="4716016" y="1052736"/>
            <a:ext cx="3960440" cy="1584176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267310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keskel, tekstid ää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5" name="Pildi kohatäide 4"/>
          <p:cNvSpPr>
            <a:spLocks noGrp="1"/>
          </p:cNvSpPr>
          <p:nvPr>
            <p:ph type="pic" sz="quarter" idx="10"/>
          </p:nvPr>
        </p:nvSpPr>
        <p:spPr>
          <a:xfrm>
            <a:off x="2627784" y="1124744"/>
            <a:ext cx="3960440" cy="2952328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251520" y="5949280"/>
            <a:ext cx="3960440" cy="6665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2"/>
          </p:nvPr>
        </p:nvSpPr>
        <p:spPr>
          <a:xfrm>
            <a:off x="251520" y="1124744"/>
            <a:ext cx="2304256" cy="45365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9" name="Teksti kohatäide 3"/>
          <p:cNvSpPr>
            <a:spLocks noGrp="1"/>
          </p:cNvSpPr>
          <p:nvPr>
            <p:ph type="body" sz="quarter" idx="14"/>
          </p:nvPr>
        </p:nvSpPr>
        <p:spPr>
          <a:xfrm>
            <a:off x="6660232" y="1124744"/>
            <a:ext cx="2232248" cy="45365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2186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veergu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8368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 (kaks veergu, alapealkirj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377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58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valine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9710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5" name="Pildi kohatäide 4"/>
          <p:cNvSpPr>
            <a:spLocks noGrp="1"/>
          </p:cNvSpPr>
          <p:nvPr>
            <p:ph type="pic" sz="quarter" idx="10"/>
          </p:nvPr>
        </p:nvSpPr>
        <p:spPr>
          <a:xfrm>
            <a:off x="467544" y="980729"/>
            <a:ext cx="8208911" cy="4752528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467544" y="5877272"/>
            <a:ext cx="3240087" cy="5746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2237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 pealkirjaga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5" name="Pildi kohatäide 4"/>
          <p:cNvSpPr>
            <a:spLocks noGrp="1"/>
          </p:cNvSpPr>
          <p:nvPr>
            <p:ph type="pic" sz="quarter" idx="10"/>
          </p:nvPr>
        </p:nvSpPr>
        <p:spPr>
          <a:xfrm>
            <a:off x="467544" y="980729"/>
            <a:ext cx="8208911" cy="4536504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468313" y="6237312"/>
            <a:ext cx="5255815" cy="4320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2"/>
          </p:nvPr>
        </p:nvSpPr>
        <p:spPr>
          <a:xfrm>
            <a:off x="468313" y="5589588"/>
            <a:ext cx="6480175" cy="647724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359862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pealkirjaga + tekst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5" name="Pildi kohatäide 4"/>
          <p:cNvSpPr>
            <a:spLocks noGrp="1"/>
          </p:cNvSpPr>
          <p:nvPr>
            <p:ph type="pic" sz="quarter" idx="10"/>
          </p:nvPr>
        </p:nvSpPr>
        <p:spPr>
          <a:xfrm>
            <a:off x="467545" y="980729"/>
            <a:ext cx="4680520" cy="3456383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467545" y="4653136"/>
            <a:ext cx="2664296" cy="93610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2"/>
          </p:nvPr>
        </p:nvSpPr>
        <p:spPr>
          <a:xfrm>
            <a:off x="5220071" y="980728"/>
            <a:ext cx="3456385" cy="4608512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392573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keskel + tekst kes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5" name="Pildi kohatäide 4"/>
          <p:cNvSpPr>
            <a:spLocks noGrp="1"/>
          </p:cNvSpPr>
          <p:nvPr>
            <p:ph type="pic" sz="quarter" idx="10"/>
          </p:nvPr>
        </p:nvSpPr>
        <p:spPr>
          <a:xfrm>
            <a:off x="2195736" y="980728"/>
            <a:ext cx="4680520" cy="3456383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1259632" y="5877272"/>
            <a:ext cx="4032448" cy="6665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2"/>
          </p:nvPr>
        </p:nvSpPr>
        <p:spPr>
          <a:xfrm>
            <a:off x="1259632" y="4581128"/>
            <a:ext cx="6624736" cy="1296144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400846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video + tekst kes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1259632" y="5877272"/>
            <a:ext cx="4032448" cy="6665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2"/>
          </p:nvPr>
        </p:nvSpPr>
        <p:spPr>
          <a:xfrm>
            <a:off x="1259632" y="3933056"/>
            <a:ext cx="6624736" cy="1944216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9" name="Meediumi kohatäide 8"/>
          <p:cNvSpPr>
            <a:spLocks noGrp="1"/>
          </p:cNvSpPr>
          <p:nvPr>
            <p:ph type="media" sz="quarter" idx="13"/>
          </p:nvPr>
        </p:nvSpPr>
        <p:spPr>
          <a:xfrm>
            <a:off x="2858400" y="1196752"/>
            <a:ext cx="3427200" cy="25704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t-EE" noProof="0" smtClean="0"/>
              <a:t>Kandja lisamiseks klõpsake ikooni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16121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0 video + tekst kes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1259632" y="5877272"/>
            <a:ext cx="4032448" cy="6665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2"/>
          </p:nvPr>
        </p:nvSpPr>
        <p:spPr>
          <a:xfrm>
            <a:off x="1259632" y="4725144"/>
            <a:ext cx="6624736" cy="1152128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9" name="Meediumi kohatäide 8"/>
          <p:cNvSpPr>
            <a:spLocks noGrp="1"/>
          </p:cNvSpPr>
          <p:nvPr>
            <p:ph type="media" sz="quarter" idx="13"/>
          </p:nvPr>
        </p:nvSpPr>
        <p:spPr>
          <a:xfrm>
            <a:off x="2286000" y="1196752"/>
            <a:ext cx="4572000" cy="34272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t-EE" noProof="0" smtClean="0"/>
              <a:t>Kandja lisamiseks klõpsake ikooni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7476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0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 kohatäide 5"/>
          <p:cNvSpPr>
            <a:spLocks noGrp="1"/>
          </p:cNvSpPr>
          <p:nvPr>
            <p:ph type="body" sz="quarter" idx="11"/>
          </p:nvPr>
        </p:nvSpPr>
        <p:spPr>
          <a:xfrm>
            <a:off x="1115616" y="6309320"/>
            <a:ext cx="5472608" cy="3600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2"/>
          </p:nvPr>
        </p:nvSpPr>
        <p:spPr>
          <a:xfrm>
            <a:off x="1115616" y="5702605"/>
            <a:ext cx="5112568" cy="534707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9" name="Meediumi kohatäide 8"/>
          <p:cNvSpPr>
            <a:spLocks noGrp="1"/>
          </p:cNvSpPr>
          <p:nvPr>
            <p:ph type="media" sz="quarter" idx="13"/>
          </p:nvPr>
        </p:nvSpPr>
        <p:spPr>
          <a:xfrm>
            <a:off x="1143000" y="548680"/>
            <a:ext cx="6858000" cy="51444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t-EE" noProof="0" smtClean="0"/>
              <a:t>Kandja lisamiseks klõpsake ikooni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76241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ealkirja kohatäid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Juhtslaid</a:t>
            </a:r>
          </a:p>
        </p:txBody>
      </p:sp>
      <p:sp>
        <p:nvSpPr>
          <p:cNvPr id="1027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Muutke teksti laade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</a:p>
        </p:txBody>
      </p:sp>
      <p:pic>
        <p:nvPicPr>
          <p:cNvPr id="1028" name="Pilt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843588"/>
            <a:ext cx="2209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7964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64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64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64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64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64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64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64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7964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//upload.wikimedia.org/wikipedia/commons/8/85/Libya_5101_Fozzigiaren_Arch_Tadrart_Acacus_Luca_Galuzzi_2007.jpg" TargetMode="External"/><Relationship Id="rId5" Type="http://schemas.openxmlformats.org/officeDocument/2006/relationships/hyperlink" Target="http://en.wikipedia.org/wiki/File:Libya_5101_Fozzigiaren_Arch_Tadrart_Acacus_Luca_Galuzzi_2007.jpg" TargetMode="External"/><Relationship Id="rId4" Type="http://schemas.openxmlformats.org/officeDocument/2006/relationships/hyperlink" Target="http://commons.wikimedia.org/wiki/File:Im_Salar_de_Uyuni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commons.wikimedia.org/wiki/File:CHILI_lagunas_020.jpg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commons.wikimedia.org/wiki/File:Badwater_Death_Valley.jpg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//upload.wikimedia.org/wikipedia/commons/7/73/CHILI_lagunas_020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b/bc/Badwater_Death_Valley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lar_Maricunga_Atacama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ath_Valley,19820817,Zabriskie_Point,arid_river_fludge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jave_AftonCanyon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sierto_florido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aja_California_Desert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ouz_Sahara's_gateway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lamas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ibyan_pivot_irrigation_460142568_02e969004a_o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4/Hoggar_caravane2.jpg" TargetMode="External"/><Relationship Id="rId2" Type="http://schemas.openxmlformats.org/officeDocument/2006/relationships/hyperlink" Target="http://en.wikipedia.org/wiki/File:Hoggar_caravane2.jpg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hyperlink" Target="//upload.wikimedia.org/wikipedia/commons/9/9d/Bedouinnasserwadirum.jpg" TargetMode="Externa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a_Silla_Telescope_Ring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ibya_5230_Wan_Caza_Dunes_Luca_Galuzzi_2007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ssaouaneErg_Algeria_ISS010-E-13539.jpg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commons.wikimedia.org/wiki/File:Rub'_al_Khali_(Arabian_Empty_Quarter)_sand_dunes_imaged_by_Terra_(EOS_AM-1).jpg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//upload.wikimedia.org/wikipedia/commons/a/ac/IssaouaneErg_Algeria_ISS010-E-13539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9/95/Rub'_al_Khali_(Arabian_Empty_Quarter)_sand_dunes_imaged_by_Terra_(EOS_AM-1)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elsoSand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ibya_4985_Tadrart_Acacus_Luca_Galuzzi_200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fejej_-_Oase_Gabrun,_Dattelpalmen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ealkiri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3240360" cy="1224136"/>
          </a:xfrm>
        </p:spPr>
        <p:txBody>
          <a:bodyPr/>
          <a:lstStyle/>
          <a:p>
            <a:r>
              <a:rPr lang="et-EE" sz="6600" dirty="0" smtClean="0">
                <a:latin typeface="Arial" pitchFamily="34" charset="0"/>
                <a:cs typeface="Arial" pitchFamily="34" charset="0"/>
              </a:rPr>
              <a:t>Kõrbed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0" y="6347646"/>
            <a:ext cx="3527747" cy="479549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Koostas Lea Koppel</a:t>
            </a:r>
            <a:endParaRPr lang="et-EE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864096"/>
          </a:xfrm>
        </p:spPr>
        <p:txBody>
          <a:bodyPr>
            <a:noAutofit/>
          </a:bodyPr>
          <a:lstStyle/>
          <a:p>
            <a:r>
              <a:rPr lang="et-EE" sz="3200" dirty="0" smtClean="0">
                <a:latin typeface="Arial" pitchFamily="34" charset="0"/>
                <a:cs typeface="Arial" pitchFamily="34" charset="0"/>
              </a:rPr>
              <a:t>Kuidas </a:t>
            </a:r>
            <a:r>
              <a:rPr lang="et-EE" sz="3200" dirty="0">
                <a:latin typeface="Arial" pitchFamily="34" charset="0"/>
                <a:cs typeface="Arial" pitchFamily="34" charset="0"/>
              </a:rPr>
              <a:t>kujundavad</a:t>
            </a:r>
            <a:br>
              <a:rPr lang="et-EE" sz="3200" dirty="0">
                <a:latin typeface="Arial" pitchFamily="34" charset="0"/>
                <a:cs typeface="Arial" pitchFamily="34" charset="0"/>
              </a:rPr>
            </a:br>
            <a:r>
              <a:rPr lang="et-EE" sz="3200" dirty="0" smtClean="0">
                <a:latin typeface="Arial" pitchFamily="34" charset="0"/>
                <a:cs typeface="Arial" pitchFamily="34" charset="0"/>
              </a:rPr>
              <a:t>kõrbemaastikku murenemine ja tuul?</a:t>
            </a:r>
            <a:endParaRPr lang="et-E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ldi kohatäide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" t="9493" r="18916" b="11890"/>
          <a:stretch/>
        </p:blipFill>
        <p:spPr>
          <a:xfrm>
            <a:off x="58450" y="1097664"/>
            <a:ext cx="4562604" cy="3384376"/>
          </a:xfrm>
        </p:spPr>
      </p:pic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0" y="6380416"/>
            <a:ext cx="6624736" cy="477584"/>
          </a:xfrm>
        </p:spPr>
        <p:txBody>
          <a:bodyPr>
            <a:normAutofit fontScale="92500"/>
          </a:bodyPr>
          <a:lstStyle/>
          <a:p>
            <a:r>
              <a:rPr lang="et-EE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t-EE" dirty="0" smtClean="0">
                <a:latin typeface="Arial" pitchFamily="34" charset="0"/>
                <a:cs typeface="Arial" pitchFamily="34" charset="0"/>
                <a:hlinkClick r:id="rId4"/>
              </a:rPr>
              <a:t>commons.wikimedia.org/wiki/File:Im_Salar_de_Uyuni.jpg</a:t>
            </a:r>
            <a:endParaRPr lang="et-EE" dirty="0" smtClean="0">
              <a:latin typeface="Arial" pitchFamily="34" charset="0"/>
              <a:cs typeface="Arial" pitchFamily="34" charset="0"/>
            </a:endParaRPr>
          </a:p>
          <a:p>
            <a:r>
              <a:rPr lang="et-EE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t-EE" dirty="0"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et-EE" dirty="0" smtClean="0">
                <a:latin typeface="Arial" pitchFamily="34" charset="0"/>
                <a:cs typeface="Arial" pitchFamily="34" charset="0"/>
                <a:hlinkClick r:id="rId5"/>
              </a:rPr>
              <a:t>en.wikipedia.org/wiki/File:Libya_5101_Fozzigiaren_Arch_Tadrart_Acacus_Luca_Galuzzi_2007.jpg</a:t>
            </a:r>
            <a:endParaRPr lang="et-E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0" y="4581128"/>
            <a:ext cx="8907557" cy="1728192"/>
          </a:xfrm>
        </p:spPr>
        <p:txBody>
          <a:bodyPr>
            <a:noAutofit/>
          </a:bodyPr>
          <a:lstStyle/>
          <a:p>
            <a:r>
              <a:rPr lang="et-EE" sz="2800" dirty="0" smtClean="0">
                <a:latin typeface="Arial" pitchFamily="34" charset="0"/>
                <a:cs typeface="Arial" pitchFamily="34" charset="0"/>
              </a:rPr>
              <a:t>Suur 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ö</a:t>
            </a:r>
            <a:r>
              <a:rPr lang="et-EE" sz="2800" dirty="0" smtClean="0">
                <a:latin typeface="Arial" pitchFamily="34" charset="0"/>
                <a:cs typeface="Arial" pitchFamily="34" charset="0"/>
              </a:rPr>
              <a:t>öpäevane 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temperatuurierinevus </a:t>
            </a:r>
            <a:r>
              <a:rPr lang="et-EE" sz="2800" dirty="0" smtClean="0">
                <a:latin typeface="Arial" pitchFamily="34" charset="0"/>
                <a:cs typeface="Arial" pitchFamily="34" charset="0"/>
              </a:rPr>
              <a:t>murendab kivimeid kiiresti. Tuul kannab kaasa 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maapinnalt  õhku </a:t>
            </a:r>
            <a:r>
              <a:rPr lang="et-EE" sz="2800" dirty="0" smtClean="0">
                <a:latin typeface="Arial" pitchFamily="34" charset="0"/>
                <a:cs typeface="Arial" pitchFamily="34" charset="0"/>
              </a:rPr>
              <a:t>tõstetud liivaterakesi, mis ajapikku lihvivad kivimitest kõrbele iseloomulikke „skulptuure“. </a:t>
            </a:r>
            <a:endParaRPr lang="et-E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File:Libya 5101 Fozzigiaren Arch Tadrart Acacus Luca Galuzzi 2007.jpg">
            <a:hlinkClick r:id="rId6"/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 bwMode="auto">
          <a:xfrm>
            <a:off x="4696508" y="1095127"/>
            <a:ext cx="4346824" cy="33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 kohatäide 3"/>
          <p:cNvSpPr txBox="1">
            <a:spLocks/>
          </p:cNvSpPr>
          <p:nvPr/>
        </p:nvSpPr>
        <p:spPr bwMode="auto">
          <a:xfrm>
            <a:off x="4649331" y="4171108"/>
            <a:ext cx="1584176" cy="33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et-EE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Luca</a:t>
            </a:r>
            <a:r>
              <a:rPr lang="et-EE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Galuzzi</a:t>
            </a:r>
            <a:endParaRPr lang="et-EE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i kohatäide 3"/>
          <p:cNvSpPr txBox="1">
            <a:spLocks/>
          </p:cNvSpPr>
          <p:nvPr/>
        </p:nvSpPr>
        <p:spPr bwMode="auto">
          <a:xfrm>
            <a:off x="0" y="4142872"/>
            <a:ext cx="216024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Foto: Thomas </a:t>
            </a:r>
            <a:r>
              <a:rPr lang="et-EE" sz="14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Wilken</a:t>
            </a:r>
            <a:endParaRPr lang="et-EE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0" y="6007205"/>
            <a:ext cx="68042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6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Liivakivist </a:t>
            </a:r>
            <a:r>
              <a:rPr lang="et-EE" sz="26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kalju kihid peavad </a:t>
            </a:r>
            <a:r>
              <a:rPr lang="et-EE" sz="26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tuule kulutusele </a:t>
            </a:r>
            <a:r>
              <a:rPr lang="et-EE" sz="26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erinevalt vastu. </a:t>
            </a:r>
            <a:endParaRPr lang="et-EE" sz="26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0" y="1412776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b="1" dirty="0">
                <a:solidFill>
                  <a:srgbClr val="F79646"/>
                </a:solidFill>
                <a:latin typeface="Arial" pitchFamily="34" charset="0"/>
                <a:ea typeface="+mj-ea"/>
                <a:cs typeface="Arial" pitchFamily="34" charset="0"/>
              </a:rPr>
              <a:t>L</a:t>
            </a:r>
            <a:r>
              <a:rPr lang="et-EE" sz="3600" b="1" dirty="0" smtClean="0">
                <a:solidFill>
                  <a:srgbClr val="F79646"/>
                </a:solidFill>
                <a:latin typeface="Arial" pitchFamily="34" charset="0"/>
                <a:ea typeface="+mj-ea"/>
                <a:cs typeface="Arial" pitchFamily="34" charset="0"/>
              </a:rPr>
              <a:t>õhki </a:t>
            </a:r>
            <a:r>
              <a:rPr lang="et-EE" sz="3600" b="1" dirty="0">
                <a:solidFill>
                  <a:srgbClr val="F79646"/>
                </a:solidFill>
                <a:latin typeface="Arial" pitchFamily="34" charset="0"/>
                <a:ea typeface="+mj-ea"/>
                <a:cs typeface="Arial" pitchFamily="34" charset="0"/>
              </a:rPr>
              <a:t>kuivanud </a:t>
            </a:r>
            <a:r>
              <a:rPr lang="et-EE" sz="3600" b="1" dirty="0" smtClean="0">
                <a:solidFill>
                  <a:srgbClr val="F79646"/>
                </a:solidFill>
                <a:latin typeface="Arial" pitchFamily="34" charset="0"/>
                <a:ea typeface="+mj-ea"/>
                <a:cs typeface="Arial" pitchFamily="34" charset="0"/>
              </a:rPr>
              <a:t>maapinnaga savikõrb Jordaanias</a:t>
            </a:r>
            <a:endParaRPr lang="et-EE" sz="3600" b="1" dirty="0">
              <a:solidFill>
                <a:srgbClr val="F7964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871700" y="260648"/>
            <a:ext cx="5544616" cy="634082"/>
          </a:xfrm>
        </p:spPr>
        <p:txBody>
          <a:bodyPr>
            <a:noAutofit/>
          </a:bodyPr>
          <a:lstStyle/>
          <a:p>
            <a:r>
              <a:rPr lang="et-EE" dirty="0" smtClean="0"/>
              <a:t>Miks tekivad soolakõrbed?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2216" y="6353944"/>
            <a:ext cx="5004556" cy="504056"/>
          </a:xfrm>
        </p:spPr>
        <p:txBody>
          <a:bodyPr/>
          <a:lstStyle/>
          <a:p>
            <a:r>
              <a:rPr lang="et-EE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t-EE" dirty="0" smtClean="0">
                <a:latin typeface="Arial" pitchFamily="34" charset="0"/>
                <a:cs typeface="Arial" pitchFamily="34" charset="0"/>
                <a:hlinkClick r:id="rId2"/>
              </a:rPr>
              <a:t>commons.wikimedia.org/wiki/File:Badwater_Death_Valley.jpg</a:t>
            </a:r>
            <a:endParaRPr lang="et-EE" dirty="0" smtClean="0">
              <a:latin typeface="Arial" pitchFamily="34" charset="0"/>
              <a:cs typeface="Arial" pitchFamily="34" charset="0"/>
            </a:endParaRPr>
          </a:p>
          <a:p>
            <a:r>
              <a:rPr lang="et-EE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t-EE" dirty="0" smtClean="0">
                <a:latin typeface="Arial" pitchFamily="34" charset="0"/>
                <a:cs typeface="Arial" pitchFamily="34" charset="0"/>
                <a:hlinkClick r:id="rId3"/>
              </a:rPr>
              <a:t>commons.wikimedia.org/wiki/File:CHILI_lagunas_020.jpg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179512" y="5067124"/>
            <a:ext cx="8784976" cy="1250922"/>
          </a:xfrm>
        </p:spPr>
        <p:txBody>
          <a:bodyPr>
            <a:normAutofit/>
          </a:bodyPr>
          <a:lstStyle/>
          <a:p>
            <a:r>
              <a:rPr lang="et-EE" sz="2800" dirty="0"/>
              <a:t>Vesi aurub ja maapinda jääb katma </a:t>
            </a:r>
            <a:r>
              <a:rPr lang="et-EE" sz="2800" dirty="0" smtClean="0"/>
              <a:t>soolakiht. Soolakoorik  Surmaorus (USA) ja Atacamas (Tšiili).</a:t>
            </a:r>
            <a:endParaRPr lang="et-EE" sz="2800" dirty="0"/>
          </a:p>
        </p:txBody>
      </p:sp>
      <p:pic>
        <p:nvPicPr>
          <p:cNvPr id="10244" name="Picture 4" descr="File:Badwater Death Valley.jpg">
            <a:hlinkClick r:id="rId4"/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t="7303" b="281"/>
          <a:stretch/>
        </p:blipFill>
        <p:spPr bwMode="auto">
          <a:xfrm>
            <a:off x="179512" y="1025950"/>
            <a:ext cx="43385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 kohatäide 3"/>
          <p:cNvSpPr txBox="1">
            <a:spLocks/>
          </p:cNvSpPr>
          <p:nvPr/>
        </p:nvSpPr>
        <p:spPr bwMode="auto">
          <a:xfrm>
            <a:off x="179512" y="4700733"/>
            <a:ext cx="2051327" cy="33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t-EE" sz="1400" b="1" dirty="0">
                <a:solidFill>
                  <a:srgbClr val="F79646"/>
                </a:solidFill>
                <a:latin typeface="Arial" pitchFamily="34" charset="0"/>
                <a:ea typeface="+mj-ea"/>
                <a:cs typeface="Arial" pitchFamily="34" charset="0"/>
              </a:rPr>
              <a:t>Foto: Daniel </a:t>
            </a:r>
            <a:r>
              <a:rPr lang="et-EE" sz="1400" b="1" dirty="0" err="1">
                <a:solidFill>
                  <a:srgbClr val="F79646"/>
                </a:solidFill>
                <a:latin typeface="Arial" pitchFamily="34" charset="0"/>
                <a:ea typeface="+mj-ea"/>
                <a:cs typeface="Arial" pitchFamily="34" charset="0"/>
              </a:rPr>
              <a:t>Mayer</a:t>
            </a:r>
            <a:endParaRPr lang="et-EE" sz="1400" b="1" dirty="0">
              <a:solidFill>
                <a:srgbClr val="F7964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8" name="Picture 8" descr="File:CHILI lagunas 020.jpg">
            <a:hlinkClick r:id="rId6"/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3962" b="281"/>
          <a:stretch/>
        </p:blipFill>
        <p:spPr bwMode="auto">
          <a:xfrm>
            <a:off x="4644008" y="1046755"/>
            <a:ext cx="4315426" cy="40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alkiri 1"/>
          <p:cNvSpPr txBox="1">
            <a:spLocks/>
          </p:cNvSpPr>
          <p:nvPr/>
        </p:nvSpPr>
        <p:spPr bwMode="auto">
          <a:xfrm>
            <a:off x="4644008" y="4673947"/>
            <a:ext cx="151216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7964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9pPr>
          </a:lstStyle>
          <a:p>
            <a:r>
              <a:rPr lang="et-EE" sz="1400" dirty="0" smtClean="0">
                <a:latin typeface="Arial" pitchFamily="34" charset="0"/>
                <a:cs typeface="Arial" pitchFamily="34" charset="0"/>
              </a:rPr>
              <a:t>Foto: </a:t>
            </a:r>
            <a:r>
              <a:rPr lang="et-EE" sz="1400" dirty="0" err="1" smtClean="0">
                <a:latin typeface="Arial" pitchFamily="34" charset="0"/>
                <a:cs typeface="Arial" pitchFamily="34" charset="0"/>
              </a:rPr>
              <a:t>Cybelter</a:t>
            </a:r>
            <a:endParaRPr lang="et-EE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45021" y="476672"/>
            <a:ext cx="5357192" cy="792088"/>
          </a:xfrm>
        </p:spPr>
        <p:txBody>
          <a:bodyPr>
            <a:noAutofit/>
          </a:bodyPr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Soolakõrb Atacamas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1691680" y="6497960"/>
            <a:ext cx="4824536" cy="360040"/>
          </a:xfrm>
        </p:spPr>
        <p:txBody>
          <a:bodyPr/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commons.wikimedia.org/wiki/File:Salar_Maricunga_Atacama.jpg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5" name="Pealkiri 1"/>
          <p:cNvSpPr txBox="1">
            <a:spLocks/>
          </p:cNvSpPr>
          <p:nvPr/>
        </p:nvSpPr>
        <p:spPr bwMode="auto">
          <a:xfrm>
            <a:off x="5467" y="6507037"/>
            <a:ext cx="1612776" cy="3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7964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9pPr>
          </a:lstStyle>
          <a:p>
            <a:r>
              <a:rPr lang="et-EE" sz="1600" dirty="0" smtClean="0">
                <a:latin typeface="Arial" pitchFamily="34" charset="0"/>
                <a:cs typeface="Arial" pitchFamily="34" charset="0"/>
              </a:rPr>
              <a:t>Foto: </a:t>
            </a:r>
            <a:r>
              <a:rPr lang="et-EE" sz="1600" dirty="0" err="1" smtClean="0">
                <a:latin typeface="Arial" pitchFamily="34" charset="0"/>
                <a:cs typeface="Arial" pitchFamily="34" charset="0"/>
              </a:rPr>
              <a:t>Lucash</a:t>
            </a:r>
            <a:endParaRPr lang="et-EE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6000" r="-6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1835696" y="5677433"/>
            <a:ext cx="6504908" cy="271847"/>
          </a:xfrm>
        </p:spPr>
        <p:txBody>
          <a:bodyPr>
            <a:normAutofit fontScale="92500"/>
          </a:bodyPr>
          <a:lstStyle/>
          <a:p>
            <a:r>
              <a:rPr lang="et-EE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t-EE" dirty="0" smtClean="0">
                <a:latin typeface="Arial" pitchFamily="34" charset="0"/>
                <a:cs typeface="Arial" pitchFamily="34" charset="0"/>
                <a:hlinkClick r:id="rId3"/>
              </a:rPr>
              <a:t>commons.wikimedia.org/wiki/File:Death_Valley,19820817,Zabriskie_Point,arid_river_fludge.jpg</a:t>
            </a:r>
            <a:endParaRPr lang="et-E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ealkiri 1"/>
          <p:cNvSpPr txBox="1">
            <a:spLocks/>
          </p:cNvSpPr>
          <p:nvPr/>
        </p:nvSpPr>
        <p:spPr bwMode="auto">
          <a:xfrm>
            <a:off x="21455" y="5589240"/>
            <a:ext cx="165618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7964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9pPr>
          </a:lstStyle>
          <a:p>
            <a:r>
              <a:rPr lang="et-EE" sz="1400" dirty="0" smtClean="0">
                <a:latin typeface="Arial" pitchFamily="34" charset="0"/>
                <a:cs typeface="Arial" pitchFamily="34" charset="0"/>
              </a:rPr>
              <a:t>Foto: Roger469</a:t>
            </a:r>
            <a:endParaRPr lang="et-E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alkiri 1"/>
          <p:cNvSpPr txBox="1">
            <a:spLocks/>
          </p:cNvSpPr>
          <p:nvPr/>
        </p:nvSpPr>
        <p:spPr bwMode="auto">
          <a:xfrm>
            <a:off x="1259632" y="406076"/>
            <a:ext cx="626469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7964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9pPr>
          </a:lstStyle>
          <a:p>
            <a:r>
              <a:rPr lang="et-EE" dirty="0" smtClean="0">
                <a:latin typeface="Arial" pitchFamily="34" charset="0"/>
                <a:cs typeface="Arial" pitchFamily="34" charset="0"/>
              </a:rPr>
              <a:t>Miks on Surmaorus kõrb?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0" y="5975607"/>
            <a:ext cx="6876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t-EE" sz="2400" dirty="0">
                <a:solidFill>
                  <a:srgbClr val="7F7F7F"/>
                </a:solidFill>
                <a:latin typeface="+mn-lt"/>
                <a:cs typeface="+mn-cs"/>
              </a:rPr>
              <a:t>Vaikselt ookeanilt ei jõua sademed Surmaorgu, sest mäeahelikud püüavad need kinni.</a:t>
            </a:r>
          </a:p>
        </p:txBody>
      </p:sp>
    </p:spTree>
    <p:extLst>
      <p:ext uri="{BB962C8B-B14F-4D97-AF65-F5344CB8AC3E}">
        <p14:creationId xmlns:p14="http://schemas.microsoft.com/office/powerpoint/2010/main" val="9182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r="-6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5962974"/>
            <a:ext cx="5292080" cy="859709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t-EE" sz="3200" dirty="0" smtClean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Kivikõrb </a:t>
            </a:r>
            <a:r>
              <a:rPr lang="et-EE" sz="32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t-EE" sz="3200" dirty="0" err="1" smtClean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Mojave</a:t>
            </a:r>
            <a:r>
              <a:rPr lang="et-EE" sz="3200" dirty="0" smtClean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et-EE" sz="32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USA)</a:t>
            </a:r>
          </a:p>
        </p:txBody>
      </p:sp>
      <p:sp>
        <p:nvSpPr>
          <p:cNvPr id="4" name="Ristkülik 3"/>
          <p:cNvSpPr/>
          <p:nvPr/>
        </p:nvSpPr>
        <p:spPr>
          <a:xfrm>
            <a:off x="-27420" y="5685976"/>
            <a:ext cx="471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t-EE" sz="1200" dirty="0" smtClean="0">
                <a:latin typeface="Arial" pitchFamily="34" charset="0"/>
                <a:cs typeface="Arial" pitchFamily="34" charset="0"/>
                <a:hlinkClick r:id="rId3"/>
              </a:rPr>
              <a:t>commons.wikimedia.org/wiki/File:Mojave_AftonCanyon.jpg</a:t>
            </a:r>
            <a:endParaRPr lang="et-E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 kohatäide 4"/>
          <p:cNvSpPr txBox="1">
            <a:spLocks/>
          </p:cNvSpPr>
          <p:nvPr/>
        </p:nvSpPr>
        <p:spPr>
          <a:xfrm>
            <a:off x="1766690" y="4967255"/>
            <a:ext cx="2920870" cy="7200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Vihmaperioodil voolab siin ajutiselt jõgi.</a:t>
            </a:r>
            <a:endParaRPr lang="et-EE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5970153"/>
            <a:ext cx="7055768" cy="887847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et-EE" sz="2400" b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Lühike vihmaperiood paneb kõrbe </a:t>
            </a:r>
            <a:r>
              <a:rPr lang="et-EE" sz="2400" b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õitsema.</a:t>
            </a:r>
            <a:br>
              <a:rPr lang="et-EE" sz="2400" b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rPr>
            </a:br>
            <a:r>
              <a:rPr lang="et-EE" sz="2400" b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Kuidas on taimed kohastunud kõrbetingimustega?</a:t>
            </a:r>
            <a:endParaRPr lang="et-EE" sz="2400" b="0" dirty="0">
              <a:solidFill>
                <a:srgbClr val="7F7F7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1907704" y="5630985"/>
            <a:ext cx="4464496" cy="314027"/>
          </a:xfrm>
        </p:spPr>
        <p:txBody>
          <a:bodyPr/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commons.wikimedia.org/wiki/File:Desierto_florido.jpg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5" name="Teksti kohatäide 3"/>
          <p:cNvSpPr txBox="1">
            <a:spLocks/>
          </p:cNvSpPr>
          <p:nvPr/>
        </p:nvSpPr>
        <p:spPr bwMode="auto">
          <a:xfrm>
            <a:off x="0" y="5630985"/>
            <a:ext cx="1668278" cy="33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et-EE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Javier</a:t>
            </a:r>
            <a:r>
              <a:rPr lang="et-EE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t-EE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Rubilar</a:t>
            </a:r>
            <a:endParaRPr lang="et-EE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-21579" y="5996394"/>
            <a:ext cx="5169643" cy="744974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t-EE" sz="3200" b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Sammaskaktused Californias</a:t>
            </a:r>
          </a:p>
        </p:txBody>
      </p:sp>
      <p:sp>
        <p:nvSpPr>
          <p:cNvPr id="7" name="Pealkiri 1"/>
          <p:cNvSpPr txBox="1">
            <a:spLocks/>
          </p:cNvSpPr>
          <p:nvPr/>
        </p:nvSpPr>
        <p:spPr bwMode="auto">
          <a:xfrm>
            <a:off x="-11432" y="5579587"/>
            <a:ext cx="1937628" cy="3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7964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79646"/>
                </a:solidFill>
                <a:latin typeface="Calibri" pitchFamily="34" charset="0"/>
              </a:defRPr>
            </a:lvl9pPr>
          </a:lstStyle>
          <a:p>
            <a:r>
              <a:rPr lang="et-EE" sz="1200" dirty="0" smtClean="0">
                <a:latin typeface="Arial" pitchFamily="34" charset="0"/>
                <a:cs typeface="Arial" pitchFamily="34" charset="0"/>
              </a:rPr>
              <a:t>Foto: </a:t>
            </a:r>
            <a:r>
              <a:rPr lang="et-EE" sz="1200" dirty="0" err="1" smtClean="0">
                <a:latin typeface="Arial" pitchFamily="34" charset="0"/>
                <a:cs typeface="Arial" pitchFamily="34" charset="0"/>
              </a:rPr>
              <a:t>Tomas</a:t>
            </a:r>
            <a:r>
              <a:rPr lang="et-E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1200" dirty="0" err="1" smtClean="0">
                <a:latin typeface="Arial" pitchFamily="34" charset="0"/>
                <a:cs typeface="Arial" pitchFamily="34" charset="0"/>
              </a:rPr>
              <a:t>Castelazo</a:t>
            </a:r>
            <a:endParaRPr lang="et-E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i kohatäide 3"/>
          <p:cNvSpPr txBox="1">
            <a:spLocks/>
          </p:cNvSpPr>
          <p:nvPr/>
        </p:nvSpPr>
        <p:spPr>
          <a:xfrm>
            <a:off x="1926196" y="5757325"/>
            <a:ext cx="3707432" cy="2160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050" dirty="0">
                <a:hlinkClick r:id="rId3"/>
              </a:rPr>
              <a:t>http://</a:t>
            </a:r>
            <a:r>
              <a:rPr lang="et-EE" sz="1050" dirty="0" smtClean="0">
                <a:hlinkClick r:id="rId3"/>
              </a:rPr>
              <a:t>en.wikipedia.org/wiki/File:Baja_California_Desert.jpg</a:t>
            </a:r>
            <a:endParaRPr lang="et-EE" sz="1050" dirty="0" smtClean="0"/>
          </a:p>
          <a:p>
            <a:pPr marL="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6205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t-EE" sz="3600" dirty="0" smtClean="0"/>
              <a:t>Kuidas on </a:t>
            </a:r>
            <a:r>
              <a:rPr lang="et-EE" sz="3600" dirty="0"/>
              <a:t>loomad </a:t>
            </a:r>
            <a:r>
              <a:rPr lang="et-EE" sz="3600" dirty="0" smtClean="0"/>
              <a:t>kõrbetingimustega</a:t>
            </a:r>
            <a:r>
              <a:rPr lang="et-EE" sz="3600" dirty="0"/>
              <a:t/>
            </a:r>
            <a:br>
              <a:rPr lang="et-EE" sz="3600" dirty="0"/>
            </a:br>
            <a:r>
              <a:rPr lang="et-EE" sz="3600" dirty="0" smtClean="0"/>
              <a:t>kohastunud?</a:t>
            </a:r>
            <a:endParaRPr lang="et-EE" sz="3600" dirty="0"/>
          </a:p>
        </p:txBody>
      </p:sp>
      <p:sp>
        <p:nvSpPr>
          <p:cNvPr id="5" name="Ristkülik 4"/>
          <p:cNvSpPr/>
          <p:nvPr/>
        </p:nvSpPr>
        <p:spPr>
          <a:xfrm>
            <a:off x="65138" y="6550223"/>
            <a:ext cx="1194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et-EE" sz="1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Thierry</a:t>
            </a:r>
            <a:endParaRPr lang="et-EE" sz="1400" dirty="0"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259632" y="6565611"/>
            <a:ext cx="5598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t-EE" sz="1200" dirty="0" smtClean="0">
                <a:latin typeface="Arial" pitchFamily="34" charset="0"/>
                <a:cs typeface="Arial" pitchFamily="34" charset="0"/>
                <a:hlinkClick r:id="rId3"/>
              </a:rPr>
              <a:t>commons.wikimedia.org/wiki/File:Douz_Sahara%27s_gateway.jpg</a:t>
            </a:r>
            <a:endParaRPr lang="et-EE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544616" cy="634082"/>
          </a:xfrm>
        </p:spPr>
        <p:txBody>
          <a:bodyPr>
            <a:noAutofit/>
          </a:bodyPr>
          <a:lstStyle/>
          <a:p>
            <a:r>
              <a:rPr lang="et-EE" sz="4000" dirty="0" smtClean="0">
                <a:latin typeface="Arial" pitchFamily="34" charset="0"/>
                <a:cs typeface="Arial" pitchFamily="34" charset="0"/>
              </a:rPr>
              <a:t>Kus levivad kõrbed?</a:t>
            </a:r>
            <a:endParaRPr lang="et-EE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K:\PP_esitlused\loodusv-kaardid\002 d ksrb ja poolksrb_rgb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2586"/>
          <a:stretch>
            <a:fillRect/>
          </a:stretch>
        </p:blipFill>
        <p:spPr bwMode="auto">
          <a:xfrm>
            <a:off x="0" y="764704"/>
            <a:ext cx="9144000" cy="51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 kohatäide 4"/>
          <p:cNvSpPr txBox="1">
            <a:spLocks/>
          </p:cNvSpPr>
          <p:nvPr/>
        </p:nvSpPr>
        <p:spPr>
          <a:xfrm>
            <a:off x="2843808" y="4716462"/>
            <a:ext cx="6048672" cy="108012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Kõrbed levivad lähisekvatoriaalsetelt aladelt kuni parasvöötme mandrilise kliimaga piirkondadeni.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251520" y="5229200"/>
            <a:ext cx="1368151" cy="360040"/>
          </a:xfrm>
        </p:spPr>
        <p:txBody>
          <a:bodyPr>
            <a:normAutofit/>
          </a:bodyPr>
          <a:lstStyle/>
          <a:p>
            <a:r>
              <a:rPr lang="et-EE" sz="1400" dirty="0" err="1" smtClean="0"/>
              <a:t>Studium</a:t>
            </a:r>
            <a:r>
              <a:rPr lang="et-EE" sz="1400" dirty="0" smtClean="0"/>
              <a:t>, 2011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7016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172996" y="260648"/>
            <a:ext cx="6912768" cy="99412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Atacama kõrbe niiskemates kohtades,  karjatatakse laamasid.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2339752" y="6569968"/>
            <a:ext cx="3744416" cy="288032"/>
          </a:xfrm>
        </p:spPr>
        <p:txBody>
          <a:bodyPr/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commons.wikimedia.org/wiki/File:Llamas.jpg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5" name="Teksti kohatäide 3"/>
          <p:cNvSpPr txBox="1">
            <a:spLocks/>
          </p:cNvSpPr>
          <p:nvPr/>
        </p:nvSpPr>
        <p:spPr bwMode="auto">
          <a:xfrm>
            <a:off x="75797" y="6460831"/>
            <a:ext cx="2088232" cy="38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et-EE" sz="1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Phil</a:t>
            </a:r>
            <a:r>
              <a:rPr lang="et-EE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1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Whitehouse</a:t>
            </a:r>
            <a:endParaRPr lang="et-EE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2625"/>
            <a:ext cx="4499992" cy="836712"/>
          </a:xfrm>
        </p:spPr>
        <p:txBody>
          <a:bodyPr>
            <a:normAutofit/>
          </a:bodyPr>
          <a:lstStyle/>
          <a:p>
            <a:r>
              <a:rPr lang="et-EE" dirty="0" smtClean="0"/>
              <a:t>Niisutuspõllud Liibüas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0" y="5661248"/>
            <a:ext cx="6120680" cy="288032"/>
          </a:xfrm>
        </p:spPr>
        <p:txBody>
          <a:bodyPr/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en.wikipedia.org/wiki/File:Libyan_pivot_irrigation_460142568_02e969004a_o.jpg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5" name="Teksti kohatäide 4"/>
          <p:cNvSpPr txBox="1">
            <a:spLocks/>
          </p:cNvSpPr>
          <p:nvPr/>
        </p:nvSpPr>
        <p:spPr>
          <a:xfrm>
            <a:off x="1" y="6034632"/>
            <a:ext cx="6876256" cy="8177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Kõrbepinnas on sageli viljakas, puudub vaid vesi, et taimed kasvada saaksid.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080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0" y="6601229"/>
            <a:ext cx="6836483" cy="256771"/>
          </a:xfrm>
        </p:spPr>
        <p:txBody>
          <a:bodyPr>
            <a:normAutofit/>
          </a:bodyPr>
          <a:lstStyle/>
          <a:p>
            <a:r>
              <a:rPr lang="et-EE" sz="1000" dirty="0">
                <a:hlinkClick r:id="rId2"/>
              </a:rPr>
              <a:t>http://</a:t>
            </a:r>
            <a:r>
              <a:rPr lang="et-EE" sz="1000" dirty="0" smtClean="0">
                <a:hlinkClick r:id="rId2"/>
              </a:rPr>
              <a:t>en.wikipedia.org/wiki/File:Bedouinnasserwadirum.jpg   http://en.wikipedia.org/wiki/File:Hoggar_caravane2.jpg</a:t>
            </a:r>
            <a:endParaRPr lang="et-EE" sz="1000" dirty="0" smtClean="0"/>
          </a:p>
          <a:p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164440" y="5555246"/>
            <a:ext cx="8800047" cy="970098"/>
          </a:xfrm>
        </p:spPr>
        <p:txBody>
          <a:bodyPr>
            <a:normAutofit fontScale="92500"/>
          </a:bodyPr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Beduiin lõkkel teed keetmas ja tuareeg  </a:t>
            </a:r>
            <a:r>
              <a:rPr lang="et-EE" dirty="0">
                <a:latin typeface="Arial" pitchFamily="34" charset="0"/>
                <a:cs typeface="Arial" pitchFamily="34" charset="0"/>
              </a:rPr>
              <a:t>dromedariga 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Sahara </a:t>
            </a:r>
            <a:r>
              <a:rPr lang="et-EE" dirty="0">
                <a:latin typeface="Arial" pitchFamily="34" charset="0"/>
                <a:cs typeface="Arial" pitchFamily="34" charset="0"/>
              </a:rPr>
              <a:t>kõrbes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Iseloomusta kõrberahvaste riietust  ja selle otstarbekust.</a:t>
            </a:r>
            <a:endParaRPr lang="et-EE" dirty="0">
              <a:latin typeface="Arial" pitchFamily="34" charset="0"/>
              <a:cs typeface="Arial" pitchFamily="34" charset="0"/>
            </a:endParaRPr>
          </a:p>
          <a:p>
            <a:endParaRPr lang="et-EE" dirty="0"/>
          </a:p>
        </p:txBody>
      </p:sp>
      <p:pic>
        <p:nvPicPr>
          <p:cNvPr id="4098" name="Picture 2" descr="File:Hoggar caravane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11228"/>
          <a:stretch/>
        </p:blipFill>
        <p:spPr bwMode="auto">
          <a:xfrm>
            <a:off x="4708478" y="116632"/>
            <a:ext cx="4256010" cy="54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 kohatäide 6"/>
          <p:cNvSpPr txBox="1">
            <a:spLocks/>
          </p:cNvSpPr>
          <p:nvPr/>
        </p:nvSpPr>
        <p:spPr bwMode="auto">
          <a:xfrm>
            <a:off x="4708478" y="5143901"/>
            <a:ext cx="14476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Foto: W. </a:t>
            </a:r>
            <a:r>
              <a:rPr lang="et-EE" sz="1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Robrecht</a:t>
            </a:r>
            <a:endParaRPr lang="et-EE" sz="1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File:Bedouinnasserwadiru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7"/>
          <a:stretch/>
        </p:blipFill>
        <p:spPr bwMode="auto">
          <a:xfrm>
            <a:off x="164441" y="106914"/>
            <a:ext cx="4431761" cy="54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 kohatäide 6"/>
          <p:cNvSpPr txBox="1">
            <a:spLocks/>
          </p:cNvSpPr>
          <p:nvPr/>
        </p:nvSpPr>
        <p:spPr bwMode="auto">
          <a:xfrm>
            <a:off x="179512" y="5170483"/>
            <a:ext cx="13681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et-EE" sz="1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Nickfraser</a:t>
            </a:r>
            <a:endParaRPr lang="et-EE" sz="1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4608512" cy="634082"/>
          </a:xfrm>
        </p:spPr>
        <p:txBody>
          <a:bodyPr>
            <a:noAutofit/>
          </a:bodyPr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Kõrbelinn </a:t>
            </a:r>
            <a:r>
              <a:rPr lang="et-EE" dirty="0" err="1" smtClean="0">
                <a:latin typeface="Arial" pitchFamily="34" charset="0"/>
                <a:cs typeface="Arial" pitchFamily="34" charset="0"/>
              </a:rPr>
              <a:t>Amm</a:t>
            </a:r>
            <a:r>
              <a:rPr lang="et-EE" dirty="0" err="1" smtClean="0">
                <a:latin typeface="Arial"/>
                <a:cs typeface="Arial"/>
              </a:rPr>
              <a:t>ā</a:t>
            </a:r>
            <a:r>
              <a:rPr lang="et-EE" dirty="0" err="1" smtClean="0">
                <a:latin typeface="Arial" pitchFamily="34" charset="0"/>
                <a:cs typeface="Arial" pitchFamily="34" charset="0"/>
              </a:rPr>
              <a:t>n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 kohatäide 4"/>
          <p:cNvSpPr txBox="1">
            <a:spLocks/>
          </p:cNvSpPr>
          <p:nvPr/>
        </p:nvSpPr>
        <p:spPr>
          <a:xfrm>
            <a:off x="0" y="6002934"/>
            <a:ext cx="6804248" cy="83980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Mille poolest erinevad kõrbelinnad ja sealsed elamud meie omadest? 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576" y="47767"/>
            <a:ext cx="6948264" cy="716937"/>
          </a:xfrm>
        </p:spPr>
        <p:txBody>
          <a:bodyPr>
            <a:noAutofit/>
          </a:bodyPr>
          <a:lstStyle/>
          <a:p>
            <a:r>
              <a:rPr lang="et-EE" sz="3200" dirty="0" smtClean="0">
                <a:latin typeface="Arial" pitchFamily="34" charset="0"/>
                <a:cs typeface="Arial" pitchFamily="34" charset="0"/>
              </a:rPr>
              <a:t>La Silla observatoorium Atacamas</a:t>
            </a:r>
            <a:endParaRPr lang="et-E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2027800" y="5648235"/>
            <a:ext cx="4968552" cy="288031"/>
          </a:xfrm>
        </p:spPr>
        <p:txBody>
          <a:bodyPr/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commons.wikimedia.org/wiki/File:La_Silla_Telescope_Ring.jpg</a:t>
            </a:r>
            <a:endParaRPr lang="et-EE" dirty="0" smtClean="0"/>
          </a:p>
        </p:txBody>
      </p:sp>
      <p:sp>
        <p:nvSpPr>
          <p:cNvPr id="5" name="Ristkülik 4"/>
          <p:cNvSpPr/>
          <p:nvPr/>
        </p:nvSpPr>
        <p:spPr>
          <a:xfrm>
            <a:off x="11576" y="5659267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et-EE" sz="1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Iztok</a:t>
            </a:r>
            <a:r>
              <a:rPr lang="et-EE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12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Boncina/ESO</a:t>
            </a:r>
            <a:endParaRPr lang="et-EE" sz="1200" dirty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 kohatäide 4"/>
          <p:cNvSpPr txBox="1">
            <a:spLocks/>
          </p:cNvSpPr>
          <p:nvPr/>
        </p:nvSpPr>
        <p:spPr>
          <a:xfrm>
            <a:off x="0" y="6002934"/>
            <a:ext cx="5580112" cy="83980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Miks on kõrb sobiv koht astronoomilisteks vaatlusteks? 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1331640" y="692693"/>
            <a:ext cx="6209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t-EE" sz="4400" b="1" dirty="0">
                <a:solidFill>
                  <a:srgbClr val="F79646"/>
                </a:solidFill>
                <a:latin typeface="+mj-lt"/>
                <a:ea typeface="+mj-ea"/>
                <a:cs typeface="+mj-cs"/>
              </a:rPr>
              <a:t>Kasutatud piltide allikad</a:t>
            </a:r>
          </a:p>
        </p:txBody>
      </p:sp>
      <p:sp>
        <p:nvSpPr>
          <p:cNvPr id="3" name="Ristkülik 2"/>
          <p:cNvSpPr/>
          <p:nvPr/>
        </p:nvSpPr>
        <p:spPr>
          <a:xfrm>
            <a:off x="2617806" y="1628800"/>
            <a:ext cx="363725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t-EE" sz="3200" dirty="0" err="1">
                <a:solidFill>
                  <a:srgbClr val="7F7F7F"/>
                </a:solidFill>
                <a:latin typeface="+mn-lt"/>
                <a:cs typeface="+mn-cs"/>
              </a:rPr>
              <a:t>Wikipedia</a:t>
            </a:r>
            <a:r>
              <a:rPr lang="et-EE" sz="3200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et-EE" sz="3200" dirty="0" err="1">
                <a:solidFill>
                  <a:srgbClr val="7F7F7F"/>
                </a:solidFill>
                <a:latin typeface="+mn-lt"/>
                <a:cs typeface="+mn-cs"/>
              </a:rPr>
              <a:t>Commons</a:t>
            </a:r>
            <a:endParaRPr lang="et-EE" sz="3200" dirty="0">
              <a:solidFill>
                <a:srgbClr val="7F7F7F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et-EE" sz="3200" dirty="0">
                <a:solidFill>
                  <a:srgbClr val="7F7F7F"/>
                </a:solidFill>
                <a:latin typeface="+mn-lt"/>
                <a:cs typeface="+mn-cs"/>
              </a:rPr>
              <a:t>Lea </a:t>
            </a:r>
            <a:r>
              <a:rPr lang="et-EE" sz="3200" dirty="0" err="1">
                <a:solidFill>
                  <a:srgbClr val="7F7F7F"/>
                </a:solidFill>
                <a:latin typeface="+mn-lt"/>
                <a:cs typeface="+mn-cs"/>
              </a:rPr>
              <a:t>Koppeli</a:t>
            </a:r>
            <a:r>
              <a:rPr lang="et-EE" sz="3200" dirty="0">
                <a:solidFill>
                  <a:srgbClr val="7F7F7F"/>
                </a:solidFill>
                <a:latin typeface="+mn-lt"/>
                <a:cs typeface="+mn-cs"/>
              </a:rPr>
              <a:t> erakogu</a:t>
            </a:r>
          </a:p>
        </p:txBody>
      </p:sp>
    </p:spTree>
    <p:extLst>
      <p:ext uri="{BB962C8B-B14F-4D97-AF65-F5344CB8AC3E}">
        <p14:creationId xmlns:p14="http://schemas.microsoft.com/office/powerpoint/2010/main" val="24400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/>
          <a:lstStyle/>
          <a:p>
            <a:r>
              <a:rPr lang="et-EE" sz="3200" dirty="0" smtClean="0">
                <a:latin typeface="Arial" pitchFamily="34" charset="0"/>
                <a:cs typeface="Arial" pitchFamily="34" charset="0"/>
              </a:rPr>
              <a:t>Kõrbed – kõige kuivemad piirkonnad Maal</a:t>
            </a:r>
            <a:endParaRPr lang="et-E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3531" r="14319" b="4276"/>
          <a:stretch/>
        </p:blipFill>
        <p:spPr bwMode="auto">
          <a:xfrm>
            <a:off x="467544" y="1196752"/>
            <a:ext cx="4320480" cy="512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i kohatäide 6"/>
          <p:cNvSpPr txBox="1">
            <a:spLocks/>
          </p:cNvSpPr>
          <p:nvPr/>
        </p:nvSpPr>
        <p:spPr>
          <a:xfrm>
            <a:off x="4788024" y="1556792"/>
            <a:ext cx="3888432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aasta jooksul sajab vähem kui 250 mm;</a:t>
            </a:r>
          </a:p>
          <a:p>
            <a:pPr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nii ööpäevane kui ka aastane temperatuuri erinevus võib olla  suur. </a:t>
            </a:r>
            <a:endParaRPr lang="et-E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87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92488" cy="864096"/>
          </a:xfrm>
        </p:spPr>
        <p:txBody>
          <a:bodyPr/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Luited Saharas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1" y="6518391"/>
            <a:ext cx="6804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t-EE" sz="1200" dirty="0" smtClean="0">
                <a:latin typeface="Arial" pitchFamily="34" charset="0"/>
                <a:cs typeface="Arial" pitchFamily="34" charset="0"/>
                <a:hlinkClick r:id="rId3"/>
              </a:rPr>
              <a:t>commons.wikimedia.org/wiki/File:Libya_5230_Wan_Caza_Dunes_Luca_Galuzzi_2007.jpg</a:t>
            </a:r>
            <a:endParaRPr lang="et-E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 kohatäide 3"/>
          <p:cNvSpPr txBox="1">
            <a:spLocks/>
          </p:cNvSpPr>
          <p:nvPr/>
        </p:nvSpPr>
        <p:spPr bwMode="auto">
          <a:xfrm>
            <a:off x="3127" y="6333111"/>
            <a:ext cx="1740286" cy="18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et-EE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Luca</a:t>
            </a:r>
            <a:r>
              <a:rPr lang="et-EE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Galuzzi</a:t>
            </a:r>
            <a:endParaRPr lang="et-EE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987207" cy="562074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Luited NASA satelliidipildil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221760" y="6021288"/>
            <a:ext cx="6696744" cy="666509"/>
          </a:xfrm>
        </p:spPr>
        <p:txBody>
          <a:bodyPr>
            <a:normAutofit lnSpcReduction="10000"/>
          </a:bodyPr>
          <a:lstStyle/>
          <a:p>
            <a:r>
              <a:rPr lang="et-EE" dirty="0">
                <a:hlinkClick r:id="rId2"/>
              </a:rPr>
              <a:t>http://commons.wikimedia.org/wiki/File:Rub%27_al_Khali_(Arabian_Empty_Quarter)_sand_dunes_imaged_by_Terra_(EOS_AM-1).</a:t>
            </a:r>
            <a:r>
              <a:rPr lang="et-EE" dirty="0" smtClean="0">
                <a:hlinkClick r:id="rId2"/>
              </a:rPr>
              <a:t>jpg</a:t>
            </a:r>
            <a:endParaRPr lang="et-EE" dirty="0" smtClean="0"/>
          </a:p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commons.wikimedia.org/wiki/File:IssaouaneErg_Algeria_ISS010-E-13539.jpg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8194" name="Picture 2" descr="File:Rub' al Khali (Arabian Empty Quarter) sand dunes imaged by Terra (EOS AM-1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46834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IssaouaneErg Algeria ISS010-E-13539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/>
          <a:stretch/>
        </p:blipFill>
        <p:spPr bwMode="auto">
          <a:xfrm>
            <a:off x="4716016" y="908720"/>
            <a:ext cx="4197550" cy="50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0" y="6065912"/>
            <a:ext cx="6264696" cy="792088"/>
          </a:xfrm>
        </p:spPr>
        <p:txBody>
          <a:bodyPr>
            <a:noAutofit/>
          </a:bodyPr>
          <a:lstStyle/>
          <a:p>
            <a:r>
              <a:rPr lang="et-E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Lopsaka taimestikuga oaasid asuvad seal</a:t>
            </a:r>
            <a:r>
              <a:rPr lang="et-E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kus vesi </a:t>
            </a:r>
            <a:r>
              <a:rPr lang="et-E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paikneb </a:t>
            </a:r>
            <a:r>
              <a:rPr lang="et-E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maapinna </a:t>
            </a:r>
            <a:r>
              <a:rPr lang="et-E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lähedal.</a:t>
            </a:r>
            <a:endParaRPr lang="et-E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t-EE" sz="3200" b="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Tuul tõstab lahtise liiva õhku ja võib selle väga kaugele </a:t>
            </a:r>
            <a:r>
              <a:rPr lang="et-EE" sz="3200" b="0" dirty="0" smtClean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kanda.</a:t>
            </a:r>
            <a:endParaRPr lang="et-EE" sz="3200" b="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5074" y="6550215"/>
            <a:ext cx="471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t-EE" sz="1400" dirty="0" smtClean="0">
                <a:latin typeface="Arial" pitchFamily="34" charset="0"/>
                <a:cs typeface="Arial" pitchFamily="34" charset="0"/>
                <a:hlinkClick r:id="rId3"/>
              </a:rPr>
              <a:t>commons.wikimedia.org/wiki/File:KelsoSand.JPG</a:t>
            </a:r>
            <a:endParaRPr lang="et-EE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634082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Liiva alla võivad mattuda madalad mäed …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1"/>
          </p:nvPr>
        </p:nvSpPr>
        <p:spPr>
          <a:xfrm>
            <a:off x="0" y="6474944"/>
            <a:ext cx="5904656" cy="315416"/>
          </a:xfrm>
        </p:spPr>
        <p:txBody>
          <a:bodyPr/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en.wikipedia.org/wiki/File:Libya_4985_Tadrart_Acacus_Luca_Galuzzi_2007.jpg</a:t>
            </a:r>
            <a:endParaRPr lang="et-EE" dirty="0" smtClean="0"/>
          </a:p>
        </p:txBody>
      </p:sp>
      <p:sp>
        <p:nvSpPr>
          <p:cNvPr id="5" name="Teksti kohatäide 3"/>
          <p:cNvSpPr txBox="1">
            <a:spLocks/>
          </p:cNvSpPr>
          <p:nvPr/>
        </p:nvSpPr>
        <p:spPr bwMode="auto">
          <a:xfrm>
            <a:off x="107504" y="6327388"/>
            <a:ext cx="1584176" cy="26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et-EE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Luca</a:t>
            </a:r>
            <a:r>
              <a:rPr lang="et-EE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Galuzzi</a:t>
            </a:r>
            <a:endParaRPr lang="et-EE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08712" cy="706090"/>
          </a:xfrm>
        </p:spPr>
        <p:txBody>
          <a:bodyPr/>
          <a:lstStyle/>
          <a:p>
            <a:r>
              <a:rPr lang="et-EE" sz="3200" dirty="0">
                <a:latin typeface="Arial" pitchFamily="34" charset="0"/>
                <a:cs typeface="Arial" pitchFamily="34" charset="0"/>
              </a:rPr>
              <a:t>… ja </a:t>
            </a:r>
            <a:r>
              <a:rPr lang="et-EE" sz="3200" dirty="0" smtClean="0">
                <a:latin typeface="Arial" pitchFamily="34" charset="0"/>
                <a:cs typeface="Arial" pitchFamily="34" charset="0"/>
              </a:rPr>
              <a:t>palmisaluga oaas.</a:t>
            </a:r>
            <a:endParaRPr lang="et-E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1115616" y="6580985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>
                <a:solidFill>
                  <a:srgbClr val="FFC000"/>
                </a:solidFill>
                <a:hlinkClick r:id="rId3"/>
              </a:rPr>
              <a:t>http://commons.wikimedia.org/wiki/File:Alfejej_-_Oase_Gabrun,_</a:t>
            </a:r>
            <a:r>
              <a:rPr lang="et-EE" sz="1200" dirty="0" smtClean="0">
                <a:solidFill>
                  <a:srgbClr val="FFC000"/>
                </a:solidFill>
                <a:hlinkClick r:id="rId3"/>
              </a:rPr>
              <a:t>Dattelpalmen.jpg</a:t>
            </a:r>
            <a:endParaRPr lang="et-EE" sz="1200" dirty="0" smtClean="0">
              <a:solidFill>
                <a:srgbClr val="FFC000"/>
              </a:solidFill>
            </a:endParaRPr>
          </a:p>
        </p:txBody>
      </p:sp>
      <p:sp>
        <p:nvSpPr>
          <p:cNvPr id="8" name="Teksti kohatäide 3"/>
          <p:cNvSpPr txBox="1">
            <a:spLocks/>
          </p:cNvSpPr>
          <p:nvPr/>
        </p:nvSpPr>
        <p:spPr>
          <a:xfrm>
            <a:off x="0" y="6539464"/>
            <a:ext cx="1475656" cy="3600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Foto:  </a:t>
            </a:r>
            <a:r>
              <a:rPr lang="et-EE" sz="1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Franzfoto</a:t>
            </a:r>
            <a:endParaRPr lang="et-EE" sz="1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 kohatäide 4"/>
          <p:cNvSpPr txBox="1">
            <a:spLocks/>
          </p:cNvSpPr>
          <p:nvPr/>
        </p:nvSpPr>
        <p:spPr>
          <a:xfrm>
            <a:off x="-33922" y="5937282"/>
            <a:ext cx="6611750" cy="5823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800" dirty="0" smtClean="0">
                <a:latin typeface="Arial" pitchFamily="34" charset="0"/>
                <a:cs typeface="Arial" pitchFamily="34" charset="0"/>
              </a:rPr>
              <a:t>Liivast ulatuvad veel välja palmiladvad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0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alli_katsetus_03_pealkirjad_rasva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malli_katsetus_03_pealkirjad_rasvased</Template>
  <TotalTime>566</TotalTime>
  <Words>406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malli_katsetus_03_pealkirjad_rasvased</vt:lpstr>
      <vt:lpstr>Kõrbed</vt:lpstr>
      <vt:lpstr>Kus levivad kõrbed?</vt:lpstr>
      <vt:lpstr>Kõrbed – kõige kuivemad piirkonnad Maal</vt:lpstr>
      <vt:lpstr>Luited Saharas</vt:lpstr>
      <vt:lpstr>Luited NASA satelliidipildil</vt:lpstr>
      <vt:lpstr>Презентация PowerPoint</vt:lpstr>
      <vt:lpstr>Tuul tõstab lahtise liiva õhku ja võib selle väga kaugele kanda.</vt:lpstr>
      <vt:lpstr>Liiva alla võivad mattuda madalad mäed …</vt:lpstr>
      <vt:lpstr>… ja palmisaluga oaas.</vt:lpstr>
      <vt:lpstr>Kuidas kujundavad kõrbemaastikku murenemine ja tuul?</vt:lpstr>
      <vt:lpstr>Презентация PowerPoint</vt:lpstr>
      <vt:lpstr>Презентация PowerPoint</vt:lpstr>
      <vt:lpstr>Miks tekivad soolakõrbed?</vt:lpstr>
      <vt:lpstr>Soolakõrb Atacamas</vt:lpstr>
      <vt:lpstr>Презентация PowerPoint</vt:lpstr>
      <vt:lpstr>Kivikõrb – Mojave (USA)</vt:lpstr>
      <vt:lpstr>Lühike vihmaperiood paneb kõrbe õitsema. Kuidas on taimed kohastunud kõrbetingimustega?</vt:lpstr>
      <vt:lpstr>Sammaskaktused Californias</vt:lpstr>
      <vt:lpstr>Kuidas on loomad kõrbetingimustega kohastunud?</vt:lpstr>
      <vt:lpstr>Atacama kõrbe niiskemates kohtades,  karjatatakse laamasid.</vt:lpstr>
      <vt:lpstr>Niisutuspõllud Liibüas</vt:lpstr>
      <vt:lpstr>Презентация PowerPoint</vt:lpstr>
      <vt:lpstr>Kõrbelinn Ammān</vt:lpstr>
      <vt:lpstr>La Silla observatoorium Atacamas</vt:lpstr>
      <vt:lpstr>Презентация PowerPoint</vt:lpstr>
    </vt:vector>
  </TitlesOfParts>
  <Company>REKK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Lea Koppel</dc:creator>
  <cp:lastModifiedBy>julia</cp:lastModifiedBy>
  <cp:revision>81</cp:revision>
  <dcterms:created xsi:type="dcterms:W3CDTF">2011-08-08T07:19:04Z</dcterms:created>
  <dcterms:modified xsi:type="dcterms:W3CDTF">2015-03-01T12:50:45Z</dcterms:modified>
</cp:coreProperties>
</file>